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fntdata" ContentType="application/x-fontdata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gs/tag8.xml" ContentType="application/vnd.openxmlformats-officedocument.presentationml.tags+xml"/>
  <Override PartName="/ppt/tags/tag3.xml" ContentType="application/vnd.openxmlformats-officedocument.presentationml.tags+xml"/>
  <Override PartName="/ppt/tags/tag5.xml" ContentType="application/vnd.openxmlformats-officedocument.presentationml.tags+xml"/>
  <Override PartName="/ppt/tags/tag10.xml" ContentType="application/vnd.openxmlformats-officedocument.presentationml.tags+xml"/>
  <Override PartName="/ppt/tags/tag4.xml" ContentType="application/vnd.openxmlformats-officedocument.presentationml.tags+xml"/>
  <Override PartName="/ppt/tags/tag11.xml" ContentType="application/vnd.openxmlformats-officedocument.presentationml.tags+xml"/>
  <Override PartName="/ppt/tags/tag6.xml" ContentType="application/vnd.openxmlformats-officedocument.presentationml.tags+xml"/>
  <Override PartName="/ppt/tags/tag15.xml" ContentType="application/vnd.openxmlformats-officedocument.presentationml.tags+xml"/>
  <Override PartName="/ppt/tags/tag12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13.xml" ContentType="application/vnd.openxmlformats-officedocument.presentationml.tags+xml"/>
  <Override PartName="/ppt/tags/tag1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tags/tag16.xml" ContentType="application/vnd.openxmlformats-officedocument.presentationml.tags+xml"/>
  <Override PartName="/ppt/tags/tag9.xml" ContentType="application/vnd.openxmlformats-officedocument.presentationml.tag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3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  <p:embeddedFont>
      <p:font typeface="Open Sans Bold" panose="020B0806030504020204" pitchFamily="34" charset="0"/>
      <p:regular r:id="rId27"/>
      <p:bold r:id="rId28"/>
    </p:embeddedFont>
    <p:embeddedFont>
      <p:font typeface="Open Sans Extra Bold" panose="020B0604020202020204" charset="0"/>
      <p:regular r:id="rId29"/>
    </p:embeddedFont>
  </p:embeddedFontLst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14" y="1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37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ags" Target="tags/tag1.xml"/><Relationship Id="rId35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image" Target="../media/image8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5" Type="http://schemas.openxmlformats.org/officeDocument/2006/relationships/image" Target="../media/image8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2">
            <a:extLst>
              <a:ext uri="{FF2B5EF4-FFF2-40B4-BE49-F238E27FC236}">
                <a16:creationId xmlns:a16="http://schemas.microsoft.com/office/drawing/2014/main" id="{BF0FD37F-8921-432F-9218-4A9E9E1AB728}"/>
              </a:ext>
            </a:extLst>
          </p:cNvPr>
          <p:cNvGrpSpPr/>
          <p:nvPr/>
        </p:nvGrpSpPr>
        <p:grpSpPr>
          <a:xfrm>
            <a:off x="7088489" y="1749202"/>
            <a:ext cx="10896600" cy="8164698"/>
            <a:chOff x="0" y="0"/>
            <a:chExt cx="14528800" cy="10886265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009A09CE-4F10-4803-8706-C577BC73A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87" r="1287"/>
            <a:stretch>
              <a:fillRect/>
            </a:stretch>
          </p:blipFill>
          <p:spPr>
            <a:xfrm>
              <a:off x="0" y="0"/>
              <a:ext cx="14528800" cy="10886265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9901238" cy="10287000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 rot="-4500000">
            <a:off x="3743288" y="5816032"/>
            <a:ext cx="8442469" cy="0"/>
          </a:xfrm>
          <a:prstGeom prst="line">
            <a:avLst/>
          </a:prstGeom>
          <a:ln w="28575" cap="rnd">
            <a:solidFill>
              <a:srgbClr val="FFFFF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0" y="0"/>
            <a:ext cx="3944581" cy="174920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821323" y="572796"/>
            <a:ext cx="8163766" cy="48415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65417" y="2524125"/>
            <a:ext cx="7199107" cy="2604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499"/>
              </a:lnSpc>
            </a:pPr>
            <a:r>
              <a:rPr lang="en-US" sz="7500" dirty="0">
                <a:solidFill>
                  <a:srgbClr val="FFFFFE"/>
                </a:solidFill>
                <a:latin typeface="Open Sans Extra Bold Bold"/>
              </a:rPr>
              <a:t>REST APIs and </a:t>
            </a:r>
            <a:r>
              <a:rPr lang="en-US" sz="7500" dirty="0" err="1">
                <a:solidFill>
                  <a:srgbClr val="FFFFFE"/>
                </a:solidFill>
                <a:latin typeface="Open Sans Extra Bold Bold"/>
              </a:rPr>
              <a:t>GraphQL</a:t>
            </a:r>
            <a:endParaRPr lang="en-US" sz="7500" dirty="0">
              <a:solidFill>
                <a:srgbClr val="FFFFFE"/>
              </a:solidFill>
              <a:latin typeface="Open Sans Extra Bold Bold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412" y="0"/>
            <a:ext cx="18278588" cy="1416753"/>
          </a:xfrm>
          <a:prstGeom prst="rect">
            <a:avLst/>
          </a:prstGeom>
          <a:solidFill>
            <a:srgbClr val="46B3E3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22550" y="1531967"/>
            <a:ext cx="15042899" cy="857778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46002" y="268004"/>
            <a:ext cx="11633717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80"/>
              </a:lnSpc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GraphQL Schema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25864" y="9618006"/>
            <a:ext cx="1964773" cy="4105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412" y="0"/>
            <a:ext cx="18278588" cy="1416753"/>
          </a:xfrm>
          <a:prstGeom prst="rect">
            <a:avLst/>
          </a:prstGeom>
          <a:solidFill>
            <a:srgbClr val="46B3E3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08433" y="2952868"/>
            <a:ext cx="16563232" cy="713493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46002" y="268004"/>
            <a:ext cx="11633717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80"/>
              </a:lnSpc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GraphQL Query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951423" y="1553931"/>
            <a:ext cx="14898132" cy="1770509"/>
            <a:chOff x="0" y="0"/>
            <a:chExt cx="5557004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557004" cy="660400"/>
            </a:xfrm>
            <a:custGeom>
              <a:avLst/>
              <a:gdLst/>
              <a:ahLst/>
              <a:cxnLst/>
              <a:rect l="l" t="t" r="r" b="b"/>
              <a:pathLst>
                <a:path w="5557004" h="660400">
                  <a:moveTo>
                    <a:pt x="5432544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32544" y="0"/>
                  </a:lnTo>
                  <a:cubicBezTo>
                    <a:pt x="5501124" y="0"/>
                    <a:pt x="5557004" y="55880"/>
                    <a:pt x="5557004" y="124460"/>
                  </a:cubicBezTo>
                  <a:lnTo>
                    <a:pt x="5557004" y="535940"/>
                  </a:lnTo>
                  <a:cubicBezTo>
                    <a:pt x="5557004" y="604520"/>
                    <a:pt x="5501124" y="660400"/>
                    <a:pt x="5432544" y="660400"/>
                  </a:cubicBezTo>
                  <a:close/>
                </a:path>
              </a:pathLst>
            </a:custGeom>
            <a:solidFill>
              <a:srgbClr val="A2307E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590144" y="2020086"/>
            <a:ext cx="1362069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Open Sans Bold"/>
              </a:rPr>
              <a:t>In GraphQL all the possible queries or entries into the GraphQL API is called Root Type or Query Type.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25864" y="9618006"/>
            <a:ext cx="1964773" cy="4105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412" y="0"/>
            <a:ext cx="18278588" cy="1416753"/>
          </a:xfrm>
          <a:prstGeom prst="rect">
            <a:avLst/>
          </a:prstGeom>
          <a:solidFill>
            <a:srgbClr val="46B3E3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6092" y="2879455"/>
            <a:ext cx="17635817" cy="549934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393648"/>
            <a:ext cx="11633717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80"/>
              </a:lnSpc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Calling API in GraphQL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940106"/>
            <a:ext cx="13632925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3453" lvl="1" indent="-291727">
              <a:lnSpc>
                <a:spcPts val="3242"/>
              </a:lnSpc>
              <a:buFont typeface="Arial"/>
              <a:buChar char="•"/>
            </a:pPr>
            <a:r>
              <a:rPr lang="en-US" sz="2702">
                <a:solidFill>
                  <a:srgbClr val="000000"/>
                </a:solidFill>
                <a:latin typeface="Open Sans Bold"/>
              </a:rPr>
              <a:t>To get the data from the API install axios/fetch.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25864" y="9618006"/>
            <a:ext cx="1964773" cy="4105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57431" b="13172"/>
          <a:stretch>
            <a:fillRect/>
          </a:stretch>
        </p:blipFill>
        <p:spPr>
          <a:xfrm>
            <a:off x="0" y="0"/>
            <a:ext cx="7553587" cy="1027135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5400000">
            <a:off x="-6053" y="6053"/>
            <a:ext cx="7565692" cy="755358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B71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2699989" y="48699"/>
            <a:ext cx="5443189" cy="471380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A2307E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404750" y="3379629"/>
            <a:ext cx="6964282" cy="140895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 r="21940"/>
          <a:stretch>
            <a:fillRect/>
          </a:stretch>
        </p:blipFill>
        <p:spPr>
          <a:xfrm>
            <a:off x="9515004" y="6279757"/>
            <a:ext cx="7253985" cy="1406817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>
            <a:off x="8965402" y="1743075"/>
            <a:ext cx="9519355" cy="71766"/>
          </a:xfrm>
          <a:prstGeom prst="rect">
            <a:avLst/>
          </a:prstGeom>
          <a:solidFill>
            <a:srgbClr val="46B3E3"/>
          </a:solidFill>
        </p:spPr>
      </p:sp>
      <p:sp>
        <p:nvSpPr>
          <p:cNvPr id="10" name="TextBox 10"/>
          <p:cNvSpPr txBox="1"/>
          <p:nvPr/>
        </p:nvSpPr>
        <p:spPr>
          <a:xfrm>
            <a:off x="8716530" y="314325"/>
            <a:ext cx="6469652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40"/>
              </a:lnSpc>
            </a:pPr>
            <a:r>
              <a:rPr lang="en-US" sz="4700" spc="235">
                <a:solidFill>
                  <a:srgbClr val="001B71"/>
                </a:solidFill>
                <a:latin typeface="Open Sans Bold"/>
              </a:rPr>
              <a:t>Creating API using Json-Server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84452" y="2096921"/>
            <a:ext cx="7652502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500"/>
              </a:lnSpc>
              <a:buFont typeface="Arial"/>
              <a:buChar char="•"/>
            </a:pPr>
            <a:r>
              <a:rPr lang="en-US" sz="3000" spc="30">
                <a:solidFill>
                  <a:srgbClr val="000000"/>
                </a:solidFill>
                <a:latin typeface="Open Sans"/>
              </a:rPr>
              <a:t>To create an API in your localhost, you need to install Json-server:</a:t>
            </a:r>
          </a:p>
          <a:p>
            <a:pPr>
              <a:lnSpc>
                <a:spcPts val="4500"/>
              </a:lnSpc>
            </a:pPr>
            <a:endParaRPr lang="en-US" sz="3000" spc="3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965402" y="4760013"/>
            <a:ext cx="9124206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ctr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Open Sans"/>
              </a:rPr>
              <a:t>Create a JSON file and add some sample content to it.</a:t>
            </a:r>
          </a:p>
          <a:p>
            <a:pPr algn="ctr">
              <a:lnSpc>
                <a:spcPts val="3779"/>
              </a:lnSpc>
            </a:pPr>
            <a:endParaRPr lang="en-US" sz="270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984452" y="5643933"/>
            <a:ext cx="6599807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ctr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Open Sans Bold"/>
              </a:rPr>
              <a:t>Run Json file with below command:</a:t>
            </a:r>
          </a:p>
          <a:p>
            <a:pPr algn="ctr">
              <a:lnSpc>
                <a:spcPts val="3779"/>
              </a:lnSpc>
            </a:pPr>
            <a:endParaRPr lang="en-US" sz="2700">
              <a:solidFill>
                <a:srgbClr val="000000"/>
              </a:solidFill>
              <a:latin typeface="Open Sans Bold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25864" y="9618006"/>
            <a:ext cx="1964773" cy="4105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412" y="0"/>
            <a:ext cx="18278588" cy="1416753"/>
          </a:xfrm>
          <a:prstGeom prst="rect">
            <a:avLst/>
          </a:prstGeom>
          <a:solidFill>
            <a:srgbClr val="46B3E3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87734" y="3294535"/>
            <a:ext cx="15382590" cy="661278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393648"/>
            <a:ext cx="11633717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80"/>
              </a:lnSpc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GraphQL Mutation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87351" y="2056285"/>
            <a:ext cx="16082973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3453" lvl="1" indent="-291727">
              <a:lnSpc>
                <a:spcPts val="3242"/>
              </a:lnSpc>
              <a:buFont typeface="Arial"/>
              <a:buChar char="•"/>
            </a:pPr>
            <a:r>
              <a:rPr lang="en-US" sz="2702">
                <a:solidFill>
                  <a:srgbClr val="000000"/>
                </a:solidFill>
                <a:latin typeface="Open Sans Bold"/>
              </a:rPr>
              <a:t>Mutations are operations sent to the server to create, update or delete data. These are comparable to the PUT, POST, PATCH, and DELETE verbs on REST-based APIs.</a:t>
            </a:r>
          </a:p>
          <a:p>
            <a:pPr>
              <a:lnSpc>
                <a:spcPts val="3242"/>
              </a:lnSpc>
            </a:pPr>
            <a:endParaRPr lang="en-US" sz="2702">
              <a:solidFill>
                <a:srgbClr val="000000"/>
              </a:solidFill>
              <a:latin typeface="Open Sans Bold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25864" y="9618006"/>
            <a:ext cx="1964773" cy="4105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 t="7812" b="78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70756" y="4495800"/>
            <a:ext cx="12946487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50"/>
              </a:lnSpc>
            </a:pPr>
            <a:r>
              <a:rPr lang="en-US" sz="7500">
                <a:solidFill>
                  <a:srgbClr val="001B71"/>
                </a:solidFill>
                <a:latin typeface="Open Sans Extra Bold Bold"/>
              </a:rPr>
              <a:t>GraphQL Playground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25864" y="9618006"/>
            <a:ext cx="1964773" cy="4105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412" y="0"/>
            <a:ext cx="18278588" cy="1416753"/>
          </a:xfrm>
          <a:prstGeom prst="rect">
            <a:avLst/>
          </a:prstGeom>
          <a:solidFill>
            <a:srgbClr val="46B3E3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80540" y="1918565"/>
            <a:ext cx="17536331" cy="758961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393648"/>
            <a:ext cx="11633717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80"/>
              </a:lnSpc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GraphQL Playground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25864" y="9618006"/>
            <a:ext cx="1964773" cy="4105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 t="7812" b="78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70756" y="4495800"/>
            <a:ext cx="12946487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50"/>
              </a:lnSpc>
            </a:pPr>
            <a:r>
              <a:rPr lang="en-US" sz="7500" dirty="0">
                <a:solidFill>
                  <a:srgbClr val="001B71"/>
                </a:solidFill>
                <a:latin typeface="Open Sans Extra Bold Bold"/>
              </a:rPr>
              <a:t>Thank you!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25864" y="9618006"/>
            <a:ext cx="1964773" cy="4105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37892" r="2487"/>
          <a:stretch>
            <a:fillRect/>
          </a:stretch>
        </p:blipFill>
        <p:spPr>
          <a:xfrm>
            <a:off x="-29359" y="0"/>
            <a:ext cx="9196917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715258" y="2547847"/>
            <a:ext cx="1124970" cy="1104848"/>
            <a:chOff x="0" y="0"/>
            <a:chExt cx="672428" cy="660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72428" cy="660400"/>
            </a:xfrm>
            <a:custGeom>
              <a:avLst/>
              <a:gdLst/>
              <a:ahLst/>
              <a:cxnLst/>
              <a:rect l="l" t="t" r="r" b="b"/>
              <a:pathLst>
                <a:path w="672428" h="660400">
                  <a:moveTo>
                    <a:pt x="54796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7968" y="0"/>
                  </a:lnTo>
                  <a:cubicBezTo>
                    <a:pt x="616548" y="0"/>
                    <a:pt x="672428" y="55880"/>
                    <a:pt x="672428" y="124460"/>
                  </a:cubicBezTo>
                  <a:lnTo>
                    <a:pt x="672428" y="535940"/>
                  </a:lnTo>
                  <a:cubicBezTo>
                    <a:pt x="672428" y="604520"/>
                    <a:pt x="616548" y="660400"/>
                    <a:pt x="547968" y="660400"/>
                  </a:cubicBezTo>
                  <a:close/>
                </a:path>
              </a:pathLst>
            </a:custGeom>
            <a:solidFill>
              <a:srgbClr val="46B3E3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715258" y="4286977"/>
            <a:ext cx="1124970" cy="1104848"/>
            <a:chOff x="0" y="0"/>
            <a:chExt cx="672428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72428" cy="660400"/>
            </a:xfrm>
            <a:custGeom>
              <a:avLst/>
              <a:gdLst/>
              <a:ahLst/>
              <a:cxnLst/>
              <a:rect l="l" t="t" r="r" b="b"/>
              <a:pathLst>
                <a:path w="672428" h="660400">
                  <a:moveTo>
                    <a:pt x="54796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7968" y="0"/>
                  </a:lnTo>
                  <a:cubicBezTo>
                    <a:pt x="616548" y="0"/>
                    <a:pt x="672428" y="55880"/>
                    <a:pt x="672428" y="124460"/>
                  </a:cubicBezTo>
                  <a:lnTo>
                    <a:pt x="672428" y="535940"/>
                  </a:lnTo>
                  <a:cubicBezTo>
                    <a:pt x="672428" y="604520"/>
                    <a:pt x="616548" y="660400"/>
                    <a:pt x="547968" y="660400"/>
                  </a:cubicBezTo>
                  <a:close/>
                </a:path>
              </a:pathLst>
            </a:custGeom>
            <a:solidFill>
              <a:srgbClr val="46B3E3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715258" y="6211357"/>
            <a:ext cx="1124970" cy="1104848"/>
            <a:chOff x="0" y="0"/>
            <a:chExt cx="672428" cy="660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72428" cy="660400"/>
            </a:xfrm>
            <a:custGeom>
              <a:avLst/>
              <a:gdLst/>
              <a:ahLst/>
              <a:cxnLst/>
              <a:rect l="l" t="t" r="r" b="b"/>
              <a:pathLst>
                <a:path w="672428" h="660400">
                  <a:moveTo>
                    <a:pt x="54796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7968" y="0"/>
                  </a:lnTo>
                  <a:cubicBezTo>
                    <a:pt x="616548" y="0"/>
                    <a:pt x="672428" y="55880"/>
                    <a:pt x="672428" y="124460"/>
                  </a:cubicBezTo>
                  <a:lnTo>
                    <a:pt x="672428" y="535940"/>
                  </a:lnTo>
                  <a:cubicBezTo>
                    <a:pt x="672428" y="604520"/>
                    <a:pt x="616548" y="660400"/>
                    <a:pt x="547968" y="660400"/>
                  </a:cubicBezTo>
                  <a:close/>
                </a:path>
              </a:pathLst>
            </a:custGeom>
            <a:solidFill>
              <a:srgbClr val="46B3E3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004281" y="2889457"/>
            <a:ext cx="546923" cy="42162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004281" y="4628587"/>
            <a:ext cx="546923" cy="42162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019986" y="6552967"/>
            <a:ext cx="546923" cy="42162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25864" y="9618006"/>
            <a:ext cx="1964773" cy="41055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432330" y="1114425"/>
            <a:ext cx="5875771" cy="624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00"/>
              </a:lnSpc>
              <a:spcBef>
                <a:spcPct val="0"/>
              </a:spcBef>
            </a:pPr>
            <a:r>
              <a:rPr lang="en-US" sz="4700">
                <a:solidFill>
                  <a:srgbClr val="001B71"/>
                </a:solidFill>
                <a:latin typeface="Open Sans Extra Bold"/>
              </a:rPr>
              <a:t>Objectives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067315" y="2811975"/>
            <a:ext cx="7568969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191919"/>
                </a:solidFill>
                <a:latin typeface="Open Sans"/>
              </a:rPr>
              <a:t>GraphQL Fundamentals</a:t>
            </a:r>
          </a:p>
          <a:p>
            <a:pPr>
              <a:lnSpc>
                <a:spcPts val="3779"/>
              </a:lnSpc>
            </a:pPr>
            <a:endParaRPr lang="en-US" sz="2700">
              <a:solidFill>
                <a:srgbClr val="191919"/>
              </a:solidFill>
              <a:latin typeface="Open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067315" y="4578416"/>
            <a:ext cx="4092476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191919"/>
                </a:solidFill>
                <a:latin typeface="Open Sans"/>
              </a:rPr>
              <a:t>How does graphQL work?</a:t>
            </a:r>
          </a:p>
          <a:p>
            <a:pPr>
              <a:lnSpc>
                <a:spcPts val="3779"/>
              </a:lnSpc>
            </a:pPr>
            <a:endParaRPr lang="en-US" sz="2700">
              <a:solidFill>
                <a:srgbClr val="191919"/>
              </a:solidFill>
              <a:latin typeface="Open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067315" y="6495817"/>
            <a:ext cx="7568969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191919"/>
                </a:solidFill>
                <a:latin typeface="Open Sans"/>
              </a:rPr>
              <a:t>Work with GraphQL APIs</a:t>
            </a:r>
          </a:p>
          <a:p>
            <a:pPr>
              <a:lnSpc>
                <a:spcPts val="3779"/>
              </a:lnSpc>
            </a:pPr>
            <a:endParaRPr lang="en-US" sz="2700">
              <a:solidFill>
                <a:srgbClr val="191919"/>
              </a:solidFill>
              <a:latin typeface="Open San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15063" r="25903"/>
          <a:stretch>
            <a:fillRect/>
          </a:stretch>
        </p:blipFill>
        <p:spPr>
          <a:xfrm>
            <a:off x="7944" y="0"/>
            <a:ext cx="9109154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715258" y="2547847"/>
            <a:ext cx="1124970" cy="1104848"/>
            <a:chOff x="0" y="0"/>
            <a:chExt cx="672428" cy="660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72428" cy="660400"/>
            </a:xfrm>
            <a:custGeom>
              <a:avLst/>
              <a:gdLst/>
              <a:ahLst/>
              <a:cxnLst/>
              <a:rect l="l" t="t" r="r" b="b"/>
              <a:pathLst>
                <a:path w="672428" h="660400">
                  <a:moveTo>
                    <a:pt x="54796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7968" y="0"/>
                  </a:lnTo>
                  <a:cubicBezTo>
                    <a:pt x="616548" y="0"/>
                    <a:pt x="672428" y="55880"/>
                    <a:pt x="672428" y="124460"/>
                  </a:cubicBezTo>
                  <a:lnTo>
                    <a:pt x="672428" y="535940"/>
                  </a:lnTo>
                  <a:cubicBezTo>
                    <a:pt x="672428" y="604520"/>
                    <a:pt x="616548" y="660400"/>
                    <a:pt x="547968" y="660400"/>
                  </a:cubicBezTo>
                  <a:close/>
                </a:path>
              </a:pathLst>
            </a:custGeom>
            <a:solidFill>
              <a:srgbClr val="46B3E3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715258" y="4286977"/>
            <a:ext cx="1124970" cy="1104848"/>
            <a:chOff x="0" y="0"/>
            <a:chExt cx="672428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72428" cy="660400"/>
            </a:xfrm>
            <a:custGeom>
              <a:avLst/>
              <a:gdLst/>
              <a:ahLst/>
              <a:cxnLst/>
              <a:rect l="l" t="t" r="r" b="b"/>
              <a:pathLst>
                <a:path w="672428" h="660400">
                  <a:moveTo>
                    <a:pt x="54796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7968" y="0"/>
                  </a:lnTo>
                  <a:cubicBezTo>
                    <a:pt x="616548" y="0"/>
                    <a:pt x="672428" y="55880"/>
                    <a:pt x="672428" y="124460"/>
                  </a:cubicBezTo>
                  <a:lnTo>
                    <a:pt x="672428" y="535940"/>
                  </a:lnTo>
                  <a:cubicBezTo>
                    <a:pt x="672428" y="604520"/>
                    <a:pt x="616548" y="660400"/>
                    <a:pt x="547968" y="660400"/>
                  </a:cubicBezTo>
                  <a:close/>
                </a:path>
              </a:pathLst>
            </a:custGeom>
            <a:solidFill>
              <a:srgbClr val="46B3E3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715258" y="6211357"/>
            <a:ext cx="1124970" cy="1104848"/>
            <a:chOff x="0" y="0"/>
            <a:chExt cx="672428" cy="660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72428" cy="660400"/>
            </a:xfrm>
            <a:custGeom>
              <a:avLst/>
              <a:gdLst/>
              <a:ahLst/>
              <a:cxnLst/>
              <a:rect l="l" t="t" r="r" b="b"/>
              <a:pathLst>
                <a:path w="672428" h="660400">
                  <a:moveTo>
                    <a:pt x="54796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7968" y="0"/>
                  </a:lnTo>
                  <a:cubicBezTo>
                    <a:pt x="616548" y="0"/>
                    <a:pt x="672428" y="55880"/>
                    <a:pt x="672428" y="124460"/>
                  </a:cubicBezTo>
                  <a:lnTo>
                    <a:pt x="672428" y="535940"/>
                  </a:lnTo>
                  <a:cubicBezTo>
                    <a:pt x="672428" y="604520"/>
                    <a:pt x="616548" y="660400"/>
                    <a:pt x="547968" y="660400"/>
                  </a:cubicBezTo>
                  <a:close/>
                </a:path>
              </a:pathLst>
            </a:custGeom>
            <a:solidFill>
              <a:srgbClr val="46B3E3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004281" y="2889457"/>
            <a:ext cx="546923" cy="42162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004281" y="4628587"/>
            <a:ext cx="546923" cy="42162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019986" y="6552967"/>
            <a:ext cx="546923" cy="42162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432330" y="1114425"/>
            <a:ext cx="5875771" cy="624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00"/>
              </a:lnSpc>
              <a:spcBef>
                <a:spcPct val="0"/>
              </a:spcBef>
            </a:pPr>
            <a:r>
              <a:rPr lang="en-US" sz="4700">
                <a:solidFill>
                  <a:srgbClr val="001B71"/>
                </a:solidFill>
                <a:latin typeface="Open Sans Extra Bold"/>
              </a:rPr>
              <a:t>Objectives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67315" y="2811975"/>
            <a:ext cx="7568969" cy="1417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191919"/>
                </a:solidFill>
                <a:latin typeface="Open Sans"/>
              </a:rPr>
              <a:t>Working with GraphQL Schema and Query</a:t>
            </a:r>
          </a:p>
          <a:p>
            <a:pPr>
              <a:lnSpc>
                <a:spcPts val="3779"/>
              </a:lnSpc>
            </a:pPr>
            <a:endParaRPr lang="en-US" sz="2700">
              <a:solidFill>
                <a:srgbClr val="191919"/>
              </a:solidFill>
              <a:latin typeface="Open Sans"/>
            </a:endParaRPr>
          </a:p>
          <a:p>
            <a:pPr>
              <a:lnSpc>
                <a:spcPts val="3779"/>
              </a:lnSpc>
            </a:pPr>
            <a:endParaRPr lang="en-US" sz="2700">
              <a:solidFill>
                <a:srgbClr val="191919"/>
              </a:solidFill>
              <a:latin typeface="Open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067314" y="4578416"/>
            <a:ext cx="3877285" cy="941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 dirty="0">
                <a:solidFill>
                  <a:srgbClr val="191919"/>
                </a:solidFill>
                <a:latin typeface="Open Sans"/>
              </a:rPr>
              <a:t>Consuming Rest APIs</a:t>
            </a:r>
          </a:p>
          <a:p>
            <a:pPr>
              <a:lnSpc>
                <a:spcPts val="3779"/>
              </a:lnSpc>
            </a:pPr>
            <a:endParaRPr lang="en-US" sz="2700" dirty="0">
              <a:solidFill>
                <a:srgbClr val="191919"/>
              </a:solidFill>
              <a:latin typeface="Open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067315" y="6495817"/>
            <a:ext cx="7568969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191919"/>
                </a:solidFill>
                <a:latin typeface="Open Sans"/>
              </a:rPr>
              <a:t>Understand how GraphQL playground works</a:t>
            </a:r>
          </a:p>
          <a:p>
            <a:pPr>
              <a:lnSpc>
                <a:spcPts val="3779"/>
              </a:lnSpc>
            </a:pPr>
            <a:endParaRPr lang="en-US" sz="2700">
              <a:solidFill>
                <a:srgbClr val="191919"/>
              </a:solidFill>
              <a:latin typeface="Open Sans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25864" y="9618006"/>
            <a:ext cx="1964773" cy="4105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 t="7812" b="78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70756" y="4495800"/>
            <a:ext cx="12946487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50"/>
              </a:lnSpc>
            </a:pPr>
            <a:r>
              <a:rPr lang="en-US" sz="7500">
                <a:solidFill>
                  <a:srgbClr val="001B71"/>
                </a:solidFill>
                <a:latin typeface="Open Sans Extra Bold Bold"/>
              </a:rPr>
              <a:t>What is GraphQL?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25864" y="9618006"/>
            <a:ext cx="1964773" cy="4105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6475834" cy="10287000"/>
          </a:xfrm>
          <a:prstGeom prst="rect">
            <a:avLst/>
          </a:prstGeom>
          <a:solidFill>
            <a:srgbClr val="46B3E3"/>
          </a:solid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4451083" y="1028700"/>
            <a:ext cx="4049502" cy="8229600"/>
            <a:chOff x="0" y="0"/>
            <a:chExt cx="5001260" cy="101638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r="-40" b="1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-10219" t="2841" r="-15055" b="4693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9767387" y="4082069"/>
            <a:ext cx="7623012" cy="2943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 spc="54">
                <a:solidFill>
                  <a:srgbClr val="14110F"/>
                </a:solidFill>
                <a:latin typeface="Open Sans Bold"/>
              </a:rPr>
              <a:t>Features of GraphQL: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spc="54">
                <a:solidFill>
                  <a:srgbClr val="14110F"/>
                </a:solidFill>
                <a:latin typeface="Open Sans"/>
              </a:rPr>
              <a:t>No over fetching and under fetching.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spc="54">
                <a:solidFill>
                  <a:srgbClr val="14110F"/>
                </a:solidFill>
                <a:latin typeface="Open Sans"/>
              </a:rPr>
              <a:t>Single Endpoint.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spc="54">
                <a:solidFill>
                  <a:srgbClr val="14110F"/>
                </a:solidFill>
                <a:latin typeface="Open Sans"/>
              </a:rPr>
              <a:t>Validates the query within the GraphQL type system before execution. </a:t>
            </a:r>
          </a:p>
          <a:p>
            <a:pPr marL="0" lvl="0" indent="0" algn="l">
              <a:lnSpc>
                <a:spcPts val="4579"/>
              </a:lnSpc>
              <a:spcBef>
                <a:spcPct val="0"/>
              </a:spcBef>
            </a:pPr>
            <a:endParaRPr lang="en-US" sz="2700" spc="54">
              <a:solidFill>
                <a:srgbClr val="14110F"/>
              </a:solidFill>
              <a:latin typeface="Open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767387" y="2382809"/>
            <a:ext cx="7696084" cy="1756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en-US" sz="2700" spc="-27">
                <a:solidFill>
                  <a:srgbClr val="001B71"/>
                </a:solidFill>
                <a:latin typeface="Open Sans Bold"/>
              </a:rPr>
              <a:t>GraphQL is a query language for your API, and a runtime for fulfilling those queries with your existing data.</a:t>
            </a:r>
          </a:p>
          <a:p>
            <a:pPr marL="0" lvl="0" indent="0" algn="l">
              <a:lnSpc>
                <a:spcPts val="3510"/>
              </a:lnSpc>
              <a:spcBef>
                <a:spcPct val="0"/>
              </a:spcBef>
            </a:pPr>
            <a:endParaRPr lang="en-US" sz="2700" spc="-27">
              <a:solidFill>
                <a:srgbClr val="001B71"/>
              </a:solidFill>
              <a:latin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2105660"/>
            <a:ext cx="3113744" cy="153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110"/>
              </a:lnSpc>
              <a:spcBef>
                <a:spcPct val="0"/>
              </a:spcBef>
            </a:pPr>
            <a:r>
              <a:rPr lang="en-US" sz="4700" spc="94">
                <a:solidFill>
                  <a:srgbClr val="FFFFFF"/>
                </a:solidFill>
                <a:latin typeface="Open Sans Bold"/>
              </a:rPr>
              <a:t>What is GraphQL? </a:t>
            </a:r>
          </a:p>
        </p:txBody>
      </p:sp>
      <p:sp>
        <p:nvSpPr>
          <p:cNvPr id="9" name="AutoShape 9"/>
          <p:cNvSpPr/>
          <p:nvPr/>
        </p:nvSpPr>
        <p:spPr>
          <a:xfrm>
            <a:off x="9767387" y="3840635"/>
            <a:ext cx="7696084" cy="0"/>
          </a:xfrm>
          <a:prstGeom prst="line">
            <a:avLst/>
          </a:prstGeom>
          <a:ln w="47625" cap="rnd">
            <a:solidFill>
              <a:srgbClr val="A2307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25864" y="9618006"/>
            <a:ext cx="1964773" cy="4105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412" y="0"/>
            <a:ext cx="18278588" cy="1416753"/>
          </a:xfrm>
          <a:prstGeom prst="rect">
            <a:avLst/>
          </a:prstGeom>
          <a:solidFill>
            <a:srgbClr val="46B3E3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47750" y="1586855"/>
            <a:ext cx="15919439" cy="812832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42809" y="268004"/>
            <a:ext cx="11633717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80"/>
              </a:lnSpc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GraphQL Query Structure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25864" y="9618006"/>
            <a:ext cx="1964773" cy="4105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412" y="0"/>
            <a:ext cx="18278588" cy="1416753"/>
          </a:xfrm>
          <a:prstGeom prst="rect">
            <a:avLst/>
          </a:prstGeom>
          <a:solidFill>
            <a:srgbClr val="46B3E3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5711" y="1619549"/>
            <a:ext cx="17725879" cy="793515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46002" y="268004"/>
            <a:ext cx="11633717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80"/>
              </a:lnSpc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How does GraphQL work?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5864" y="9618006"/>
            <a:ext cx="1964773" cy="4105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7825" b="782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78588" cy="1416753"/>
          </a:xfrm>
          <a:prstGeom prst="rect">
            <a:avLst/>
          </a:prstGeom>
          <a:solidFill>
            <a:srgbClr val="46B3E3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901077" y="3075720"/>
            <a:ext cx="14514534" cy="694968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5383" y="9406038"/>
            <a:ext cx="1986634" cy="88096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304834"/>
            <a:ext cx="11761829" cy="759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10"/>
              </a:lnSpc>
            </a:pPr>
            <a:r>
              <a:rPr lang="en-US" sz="4700">
                <a:solidFill>
                  <a:srgbClr val="FFFFFF"/>
                </a:solidFill>
                <a:latin typeface="Open Sans Bold"/>
              </a:rPr>
              <a:t>Working with GraphQL API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703401"/>
            <a:ext cx="15897752" cy="152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0"/>
              </a:lnSpc>
            </a:pPr>
            <a:r>
              <a:rPr lang="en-US" sz="2700" spc="-81">
                <a:solidFill>
                  <a:srgbClr val="FFFFFF"/>
                </a:solidFill>
                <a:latin typeface="Open Sans Bold"/>
              </a:rPr>
              <a:t>To add GraphQL in Middleware, install a package name express-graphQL as it is used to create the GraphQL HTTP server with any HTTP web framework that supports connect styled middleware.</a:t>
            </a:r>
          </a:p>
          <a:p>
            <a:pPr marL="0" lvl="0" indent="0">
              <a:lnSpc>
                <a:spcPts val="4050"/>
              </a:lnSpc>
              <a:spcBef>
                <a:spcPct val="0"/>
              </a:spcBef>
            </a:pPr>
            <a:endParaRPr lang="en-US" sz="2700" spc="-81">
              <a:solidFill>
                <a:srgbClr val="FFFFFF"/>
              </a:solidFill>
              <a:latin typeface="Open Sans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0728361" y="2727361"/>
            <a:ext cx="7565692" cy="755358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B71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5566406" y="5573199"/>
            <a:ext cx="5443189" cy="471380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A2307E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3788446" y="1162514"/>
            <a:ext cx="14602078" cy="9525"/>
          </a:xfrm>
          <a:prstGeom prst="rect">
            <a:avLst/>
          </a:prstGeom>
          <a:solidFill>
            <a:srgbClr val="46B3E3"/>
          </a:solidFill>
        </p:spPr>
      </p:sp>
      <p:grpSp>
        <p:nvGrpSpPr>
          <p:cNvPr id="7" name="Group 7"/>
          <p:cNvGrpSpPr/>
          <p:nvPr/>
        </p:nvGrpSpPr>
        <p:grpSpPr>
          <a:xfrm>
            <a:off x="1170049" y="1623536"/>
            <a:ext cx="9721419" cy="1952277"/>
            <a:chOff x="0" y="0"/>
            <a:chExt cx="3288480" cy="660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288480" cy="660400"/>
            </a:xfrm>
            <a:custGeom>
              <a:avLst/>
              <a:gdLst/>
              <a:ahLst/>
              <a:cxnLst/>
              <a:rect l="l" t="t" r="r" b="b"/>
              <a:pathLst>
                <a:path w="3288480" h="660400">
                  <a:moveTo>
                    <a:pt x="316402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164020" y="0"/>
                  </a:lnTo>
                  <a:cubicBezTo>
                    <a:pt x="3232600" y="0"/>
                    <a:pt x="3288480" y="55880"/>
                    <a:pt x="3288480" y="124460"/>
                  </a:cubicBezTo>
                  <a:lnTo>
                    <a:pt x="3288480" y="535940"/>
                  </a:lnTo>
                  <a:cubicBezTo>
                    <a:pt x="3288480" y="604520"/>
                    <a:pt x="3232600" y="660400"/>
                    <a:pt x="3164020" y="660400"/>
                  </a:cubicBezTo>
                  <a:close/>
                </a:path>
              </a:pathLst>
            </a:custGeom>
            <a:solidFill>
              <a:srgbClr val="A2307E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170049" y="448139"/>
            <a:ext cx="7567947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40"/>
              </a:lnSpc>
            </a:pPr>
            <a:r>
              <a:rPr lang="en-US" sz="4700" spc="235">
                <a:solidFill>
                  <a:srgbClr val="001B71"/>
                </a:solidFill>
                <a:latin typeface="Open Sans Bold"/>
              </a:rPr>
              <a:t>GraphQL Schema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09801" y="1925018"/>
            <a:ext cx="9281666" cy="152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0"/>
              </a:lnSpc>
            </a:pPr>
            <a:r>
              <a:rPr lang="en-US" sz="2700" spc="27">
                <a:solidFill>
                  <a:srgbClr val="FFFFFF"/>
                </a:solidFill>
                <a:latin typeface="Open Sans Bold"/>
              </a:rPr>
              <a:t>The schema describes the functionality that is available to the clients who connect to it.</a:t>
            </a:r>
          </a:p>
          <a:p>
            <a:pPr>
              <a:lnSpc>
                <a:spcPts val="4049"/>
              </a:lnSpc>
            </a:pPr>
            <a:endParaRPr lang="en-US" sz="2700" spc="27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70049" y="3805930"/>
            <a:ext cx="11529402" cy="3401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9"/>
              </a:lnSpc>
            </a:pPr>
            <a:r>
              <a:rPr lang="en-US" sz="2700" dirty="0">
                <a:solidFill>
                  <a:srgbClr val="000000"/>
                </a:solidFill>
                <a:latin typeface="Open Sans Bold"/>
              </a:rPr>
              <a:t>Schema has the ability to:</a:t>
            </a:r>
          </a:p>
          <a:p>
            <a:pPr marL="582930" lvl="1" indent="-291465">
              <a:lnSpc>
                <a:spcPts val="4509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Open Sans"/>
              </a:rPr>
              <a:t>Create relationships between types (Example: companies and Users)</a:t>
            </a:r>
          </a:p>
          <a:p>
            <a:pPr marL="582930" lvl="1" indent="-291465">
              <a:lnSpc>
                <a:spcPts val="4509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Open Sans"/>
              </a:rPr>
              <a:t>Define which data fetching and data manipulation (mutating) operations can be executed by the client.</a:t>
            </a:r>
          </a:p>
          <a:p>
            <a:pPr marL="582930" lvl="1" indent="-291465">
              <a:lnSpc>
                <a:spcPts val="4509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Open Sans"/>
              </a:rPr>
              <a:t>If desired, self-explain what capabilities are available to the client through the prior observation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5864" y="9618006"/>
            <a:ext cx="1964773" cy="4105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THUMBNAIL_REFRESH" val="1"/>
  <p:tag name="ARTICULATE_SLIDE_COUNT" val="1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06F32F576F9D4F8D1584875FFB72EF" ma:contentTypeVersion="6" ma:contentTypeDescription="Create a new document." ma:contentTypeScope="" ma:versionID="7176d3cffc22ffb0ab7671a7c6d48d5b">
  <xsd:schema xmlns:xsd="http://www.w3.org/2001/XMLSchema" xmlns:xs="http://www.w3.org/2001/XMLSchema" xmlns:p="http://schemas.microsoft.com/office/2006/metadata/properties" xmlns:ns2="ff37d7f0-5d5a-4523-9918-509a051f408a" xmlns:ns3="aa56e4d2-75d8-4f58-b94e-c196440996c0" targetNamespace="http://schemas.microsoft.com/office/2006/metadata/properties" ma:root="true" ma:fieldsID="9469bca848f8afec22979f1193de411d" ns2:_="" ns3:_="">
    <xsd:import namespace="ff37d7f0-5d5a-4523-9918-509a051f408a"/>
    <xsd:import namespace="aa56e4d2-75d8-4f58-b94e-c196440996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37d7f0-5d5a-4523-9918-509a051f40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56e4d2-75d8-4f58-b94e-c196440996c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9EE6D6B-34BB-483A-9A7F-343C062E3E71}"/>
</file>

<file path=customXml/itemProps2.xml><?xml version="1.0" encoding="utf-8"?>
<ds:datastoreItem xmlns:ds="http://schemas.openxmlformats.org/officeDocument/2006/customXml" ds:itemID="{A3D1BDA4-961F-4D2F-8CFA-A23404A1312E}"/>
</file>

<file path=customXml/itemProps3.xml><?xml version="1.0" encoding="utf-8"?>
<ds:datastoreItem xmlns:ds="http://schemas.openxmlformats.org/officeDocument/2006/customXml" ds:itemID="{D65D5C64-0F84-4A77-8FF7-6EEA4FE1802F}"/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316</Words>
  <Application>Microsoft Office PowerPoint</Application>
  <PresentationFormat>Custom</PresentationFormat>
  <Paragraphs>40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Open Sans Bold</vt:lpstr>
      <vt:lpstr>Open Sans</vt:lpstr>
      <vt:lpstr>Arial</vt:lpstr>
      <vt:lpstr>Open Sans Extra Bold Bold</vt:lpstr>
      <vt:lpstr>Open Sans Extra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GraphQL Day Two</dc:title>
  <cp:lastModifiedBy>Mahesh Gupta</cp:lastModifiedBy>
  <cp:revision>2</cp:revision>
  <dcterms:created xsi:type="dcterms:W3CDTF">2006-08-16T00:00:00Z</dcterms:created>
  <dcterms:modified xsi:type="dcterms:W3CDTF">2021-08-22T20:53:21Z</dcterms:modified>
  <dc:identifier>DAEn28G7yYM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05C50CA1-6D34-4B07-9C47-8B3ED621DED4</vt:lpwstr>
  </property>
  <property fmtid="{D5CDD505-2E9C-101B-9397-08002B2CF9AE}" pid="3" name="ArticulatePath">
    <vt:lpwstr>Day-Two</vt:lpwstr>
  </property>
  <property fmtid="{D5CDD505-2E9C-101B-9397-08002B2CF9AE}" pid="4" name="ContentTypeId">
    <vt:lpwstr>0x0101004306F32F576F9D4F8D1584875FFB72EF</vt:lpwstr>
  </property>
</Properties>
</file>